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8" r:id="rId3"/>
    <p:sldId id="263" r:id="rId4"/>
    <p:sldId id="265" r:id="rId5"/>
    <p:sldId id="266" r:id="rId6"/>
    <p:sldId id="267" r:id="rId7"/>
    <p:sldId id="264"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Tidal Power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dirty="0" smtClean="0"/>
              <a:t>Working Principle</a:t>
            </a:r>
            <a:endParaRPr lang="en-US" dirty="0"/>
          </a:p>
        </p:txBody>
      </p:sp>
      <p:sp>
        <p:nvSpPr>
          <p:cNvPr id="3" name="Content Placeholder 2"/>
          <p:cNvSpPr>
            <a:spLocks noGrp="1"/>
          </p:cNvSpPr>
          <p:nvPr>
            <p:ph sz="half" idx="1"/>
          </p:nvPr>
        </p:nvSpPr>
        <p:spPr>
          <a:xfrm>
            <a:off x="685800" y="2286000"/>
            <a:ext cx="7467600" cy="3200400"/>
          </a:xfrm>
        </p:spPr>
        <p:txBody>
          <a:bodyPr>
            <a:normAutofit/>
          </a:bodyPr>
          <a:lstStyle/>
          <a:p>
            <a:pPr>
              <a:buNone/>
            </a:pPr>
            <a:r>
              <a:rPr lang="en-US" dirty="0" smtClean="0"/>
              <a:t>  </a:t>
            </a:r>
            <a:r>
              <a:rPr lang="en-US" dirty="0" smtClean="0"/>
              <a:t>                                                                                   </a:t>
            </a:r>
            <a:r>
              <a:rPr lang="en-US" dirty="0" smtClean="0"/>
              <a:t>Tidal energy is produced </a:t>
            </a:r>
            <a:r>
              <a:rPr lang="en-US" dirty="0" smtClean="0"/>
              <a:t>by </a:t>
            </a:r>
            <a:r>
              <a:rPr lang="en-US" dirty="0" smtClean="0"/>
              <a:t>the surge of ocean waters during the rise and </a:t>
            </a:r>
            <a:r>
              <a:rPr lang="en-US" dirty="0" smtClean="0"/>
              <a:t>fall </a:t>
            </a:r>
            <a:r>
              <a:rPr lang="en-US" dirty="0" smtClean="0"/>
              <a:t>of tides. Tidal energy is a renewable source of energy.</a:t>
            </a:r>
            <a:br>
              <a:rPr lang="en-US" dirty="0" smtClean="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rmAutofit fontScale="90000"/>
          </a:bodyPr>
          <a:lstStyle/>
          <a:p>
            <a:r>
              <a:rPr lang="en-US" b="1" cap="all" dirty="0" smtClean="0"/>
              <a:t/>
            </a:r>
            <a:br>
              <a:rPr lang="en-US" b="1" cap="all" dirty="0" smtClean="0"/>
            </a:br>
            <a:r>
              <a:rPr lang="en-US" b="1" cap="all" dirty="0" smtClean="0"/>
              <a:t>Types OF </a:t>
            </a:r>
            <a:r>
              <a:rPr lang="en-US" b="1" cap="all" dirty="0" smtClean="0"/>
              <a:t>Tidal Power Plants</a:t>
            </a:r>
            <a:r>
              <a:rPr lang="en-US" b="1" cap="all" dirty="0" smtClean="0"/>
              <a:t/>
            </a:r>
            <a:br>
              <a:rPr lang="en-US" b="1" cap="all" dirty="0" smtClean="0"/>
            </a:br>
            <a:endParaRPr lang="en-US" dirty="0"/>
          </a:p>
        </p:txBody>
      </p:sp>
      <p:sp>
        <p:nvSpPr>
          <p:cNvPr id="3" name="Rectangle 2"/>
          <p:cNvSpPr/>
          <p:nvPr/>
        </p:nvSpPr>
        <p:spPr>
          <a:xfrm>
            <a:off x="457200" y="1828800"/>
            <a:ext cx="8153400" cy="3662541"/>
          </a:xfrm>
          <a:prstGeom prst="rect">
            <a:avLst/>
          </a:prstGeom>
        </p:spPr>
        <p:txBody>
          <a:bodyPr wrap="square">
            <a:spAutoFit/>
          </a:bodyPr>
          <a:lstStyle/>
          <a:p>
            <a:r>
              <a:rPr lang="en-US" sz="2800" b="1" dirty="0" smtClean="0"/>
              <a:t>Tidal Energy Generators</a:t>
            </a:r>
            <a:r>
              <a:rPr lang="en-US" dirty="0" smtClean="0"/>
              <a:t/>
            </a:r>
            <a:br>
              <a:rPr lang="en-US" dirty="0" smtClean="0"/>
            </a:br>
            <a:r>
              <a:rPr lang="en-US" dirty="0" smtClean="0"/>
              <a:t/>
            </a:r>
            <a:br>
              <a:rPr lang="en-US" dirty="0" smtClean="0"/>
            </a:br>
            <a:r>
              <a:rPr lang="en-US" sz="2400" dirty="0" smtClean="0"/>
              <a:t>There are currently three different ways to get tidal energy:</a:t>
            </a:r>
          </a:p>
          <a:p>
            <a:pPr>
              <a:buFont typeface="Arial" pitchFamily="34" charset="0"/>
              <a:buChar char="•"/>
            </a:pPr>
            <a:r>
              <a:rPr lang="en-US" dirty="0" smtClean="0"/>
              <a:t> </a:t>
            </a:r>
            <a:r>
              <a:rPr lang="en-US" dirty="0" smtClean="0"/>
              <a:t>  </a:t>
            </a:r>
            <a:r>
              <a:rPr lang="en-US" sz="2400" b="1" dirty="0" smtClean="0"/>
              <a:t>tidal streams:</a:t>
            </a:r>
          </a:p>
          <a:p>
            <a:r>
              <a:rPr lang="en-US" dirty="0" smtClean="0"/>
              <a:t> </a:t>
            </a:r>
            <a:r>
              <a:rPr lang="en-US" dirty="0" smtClean="0"/>
              <a:t>            </a:t>
            </a:r>
            <a:r>
              <a:rPr lang="en-US" sz="2400" dirty="0" smtClean="0"/>
              <a:t>turbines</a:t>
            </a:r>
            <a:r>
              <a:rPr lang="en-US" sz="2400" dirty="0" smtClean="0"/>
              <a:t> are placed in tidal streams. A tidal stream is </a:t>
            </a:r>
            <a:r>
              <a:rPr lang="en-US" sz="2400" dirty="0" smtClean="0"/>
              <a:t>a</a:t>
            </a:r>
          </a:p>
          <a:p>
            <a:r>
              <a:rPr lang="en-US" sz="2400" dirty="0" smtClean="0"/>
              <a:t> </a:t>
            </a:r>
            <a:r>
              <a:rPr lang="en-US" sz="2400" dirty="0" smtClean="0"/>
              <a:t>          fast-flowing </a:t>
            </a:r>
            <a:r>
              <a:rPr lang="en-US" sz="2400" dirty="0" smtClean="0"/>
              <a:t>body of water created by </a:t>
            </a:r>
            <a:r>
              <a:rPr lang="en-US" sz="2400" dirty="0" smtClean="0"/>
              <a:t>tides to  </a:t>
            </a:r>
          </a:p>
          <a:p>
            <a:r>
              <a:rPr lang="en-US" sz="2400" dirty="0" smtClean="0"/>
              <a:t> </a:t>
            </a:r>
            <a:r>
              <a:rPr lang="en-US" sz="2400" dirty="0" smtClean="0"/>
              <a:t>          generate</a:t>
            </a:r>
            <a:r>
              <a:rPr lang="en-US" sz="2400" dirty="0" smtClean="0"/>
              <a:t> </a:t>
            </a:r>
            <a:r>
              <a:rPr lang="en-US" sz="2400" dirty="0" smtClean="0"/>
              <a:t> electricity</a:t>
            </a:r>
            <a:r>
              <a:rPr lang="en-US" sz="2400" dirty="0" smtClean="0"/>
              <a:t>.</a:t>
            </a:r>
          </a:p>
          <a:p>
            <a:pPr>
              <a:buFont typeface="Arial" pitchFamily="34" charset="0"/>
              <a:buChar char="•"/>
            </a:pPr>
            <a:r>
              <a:rPr lang="en-US" dirty="0" smtClean="0"/>
              <a:t> </a:t>
            </a:r>
            <a:r>
              <a:rPr lang="en-US" sz="2400" b="1" dirty="0" smtClean="0"/>
              <a:t>Barrages:</a:t>
            </a:r>
            <a:endParaRPr lang="en-US" sz="2400" b="1" dirty="0" smtClean="0"/>
          </a:p>
          <a:p>
            <a:pPr>
              <a:buFont typeface="Arial" pitchFamily="34" charset="0"/>
              <a:buChar char="•"/>
            </a:pPr>
            <a:r>
              <a:rPr lang="en-US" dirty="0" smtClean="0"/>
              <a:t> </a:t>
            </a:r>
            <a:r>
              <a:rPr lang="en-US" sz="2400" b="1" dirty="0" smtClean="0"/>
              <a:t>Tidal lagoons:</a:t>
            </a:r>
            <a:r>
              <a:rPr lang="en-US" dirty="0" smtClean="0"/>
              <a:t/>
            </a:r>
            <a:br>
              <a:rPr lang="en-US"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Tidal Energy Streams</a:t>
            </a:r>
            <a:endParaRPr lang="en-US" dirty="0"/>
          </a:p>
        </p:txBody>
      </p:sp>
      <p:sp>
        <p:nvSpPr>
          <p:cNvPr id="3" name="Content Placeholder 2"/>
          <p:cNvSpPr>
            <a:spLocks noGrp="1"/>
          </p:cNvSpPr>
          <p:nvPr>
            <p:ph sz="half" idx="1"/>
          </p:nvPr>
        </p:nvSpPr>
        <p:spPr>
          <a:xfrm>
            <a:off x="0" y="1676400"/>
            <a:ext cx="3429000" cy="4525963"/>
          </a:xfrm>
        </p:spPr>
        <p:txBody>
          <a:bodyPr/>
          <a:lstStyle/>
          <a:p>
            <a:r>
              <a:rPr lang="en-US" dirty="0" smtClean="0"/>
              <a:t> </a:t>
            </a:r>
            <a:r>
              <a:rPr lang="en-US" dirty="0" smtClean="0"/>
              <a:t>Turbines</a:t>
            </a:r>
            <a:r>
              <a:rPr lang="en-US" dirty="0" smtClean="0"/>
              <a:t> are placed in tidal streams. A tidal stream is a fast-flowing body of water created by tides to generate electricity.</a:t>
            </a:r>
          </a:p>
          <a:p>
            <a:endParaRPr lang="en-US" dirty="0"/>
          </a:p>
        </p:txBody>
      </p:sp>
      <p:pic>
        <p:nvPicPr>
          <p:cNvPr id="5" name="Content Placeholder 4" descr="Tidal Energy - (Information + Advantages + Disadvantages) - Science4Fun"/>
          <p:cNvPicPr>
            <a:picLocks noGrp="1"/>
          </p:cNvPicPr>
          <p:nvPr>
            <p:ph sz="half" idx="2"/>
          </p:nvPr>
        </p:nvPicPr>
        <p:blipFill>
          <a:blip r:embed="rId2"/>
          <a:srcRect/>
          <a:stretch>
            <a:fillRect/>
          </a:stretch>
        </p:blipFill>
        <p:spPr bwMode="auto">
          <a:xfrm>
            <a:off x="3810000" y="1752600"/>
            <a:ext cx="4862513" cy="3429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Tidal Barrage</a:t>
            </a:r>
            <a:endParaRPr lang="en-US" dirty="0"/>
          </a:p>
        </p:txBody>
      </p:sp>
      <p:sp>
        <p:nvSpPr>
          <p:cNvPr id="3" name="Content Placeholder 2"/>
          <p:cNvSpPr>
            <a:spLocks noGrp="1"/>
          </p:cNvSpPr>
          <p:nvPr>
            <p:ph sz="half" idx="1"/>
          </p:nvPr>
        </p:nvSpPr>
        <p:spPr>
          <a:xfrm>
            <a:off x="0" y="1219200"/>
            <a:ext cx="4572000" cy="5410200"/>
          </a:xfrm>
        </p:spPr>
        <p:txBody>
          <a:bodyPr>
            <a:normAutofit fontScale="25000" lnSpcReduction="20000"/>
          </a:bodyPr>
          <a:lstStyle/>
          <a:p>
            <a:r>
              <a:rPr lang="en-US" sz="8000" dirty="0" smtClean="0"/>
              <a:t> </a:t>
            </a:r>
            <a:r>
              <a:rPr lang="en-US" sz="8000" dirty="0" smtClean="0"/>
              <a:t>Tidal</a:t>
            </a:r>
            <a:r>
              <a:rPr lang="en-US" sz="8000" dirty="0" smtClean="0"/>
              <a:t> energy generator uses a large dam called a barrage. With a barrage, water can spill over the top or through turbines in </a:t>
            </a:r>
            <a:r>
              <a:rPr lang="en-US" sz="8000" dirty="0" smtClean="0"/>
              <a:t>the</a:t>
            </a:r>
            <a:r>
              <a:rPr lang="en-US" sz="8000" dirty="0" smtClean="0"/>
              <a:t> dam </a:t>
            </a:r>
            <a:r>
              <a:rPr lang="en-US" sz="8000" dirty="0" smtClean="0"/>
              <a:t>as </a:t>
            </a:r>
            <a:r>
              <a:rPr lang="en-US" sz="8000" dirty="0" smtClean="0"/>
              <a:t>the dam is low. Barrages can </a:t>
            </a:r>
            <a:r>
              <a:rPr lang="en-US" sz="8000" dirty="0" smtClean="0"/>
              <a:t>be</a:t>
            </a:r>
            <a:r>
              <a:rPr lang="en-US" sz="8000" dirty="0" smtClean="0"/>
              <a:t> constructed across tidal rivers, bays, and estuaries.</a:t>
            </a:r>
            <a:br>
              <a:rPr lang="en-US" sz="8000" dirty="0" smtClean="0"/>
            </a:br>
            <a:endParaRPr lang="en-US" sz="8000" dirty="0" smtClean="0"/>
          </a:p>
          <a:p>
            <a:r>
              <a:rPr lang="en-US" sz="8000" dirty="0" smtClean="0"/>
              <a:t>Turbines</a:t>
            </a:r>
            <a:r>
              <a:rPr lang="en-US" sz="8000" dirty="0" smtClean="0"/>
              <a:t> inside the barrage harness the power of tides the same way a river dam harnesses the power of a river. The barrage gates are open as the tide rises. At high tide, the barrage gates close, creating a pool, or tidal </a:t>
            </a:r>
            <a:r>
              <a:rPr lang="en-US" sz="8000" dirty="0" smtClean="0"/>
              <a:t>lagoon. The </a:t>
            </a:r>
            <a:r>
              <a:rPr lang="en-US" sz="8000" dirty="0" smtClean="0"/>
              <a:t>water is then released through the barrage's turbines, creating </a:t>
            </a:r>
            <a:r>
              <a:rPr lang="en-US" sz="8000" dirty="0" smtClean="0"/>
              <a:t>energy</a:t>
            </a:r>
            <a:endParaRPr lang="en-US" dirty="0"/>
          </a:p>
        </p:txBody>
      </p:sp>
      <p:pic>
        <p:nvPicPr>
          <p:cNvPr id="5" name="Content Placeholder 4" descr="Tidal Barrage and Tidal Barrage Energy Devices"/>
          <p:cNvPicPr>
            <a:picLocks noGrp="1"/>
          </p:cNvPicPr>
          <p:nvPr>
            <p:ph sz="half" idx="2"/>
          </p:nvPr>
        </p:nvPicPr>
        <p:blipFill>
          <a:blip r:embed="rId2"/>
          <a:srcRect/>
          <a:stretch>
            <a:fillRect/>
          </a:stretch>
        </p:blipFill>
        <p:spPr bwMode="auto">
          <a:xfrm>
            <a:off x="4572000" y="1828800"/>
            <a:ext cx="4267200" cy="3657599"/>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Tidal lagoons:</a:t>
            </a:r>
            <a:endParaRPr lang="en-US" dirty="0"/>
          </a:p>
        </p:txBody>
      </p:sp>
      <p:sp>
        <p:nvSpPr>
          <p:cNvPr id="3" name="Content Placeholder 2"/>
          <p:cNvSpPr>
            <a:spLocks noGrp="1"/>
          </p:cNvSpPr>
          <p:nvPr>
            <p:ph sz="half" idx="1"/>
          </p:nvPr>
        </p:nvSpPr>
        <p:spPr/>
        <p:txBody>
          <a:bodyPr>
            <a:normAutofit fontScale="62500" lnSpcReduction="20000"/>
          </a:bodyPr>
          <a:lstStyle/>
          <a:p>
            <a:r>
              <a:rPr lang="en-US" dirty="0" smtClean="0"/>
              <a:t>A tidal lagoon is a body of ocean water that is partly enclosed by a natural or manmade barrier. </a:t>
            </a:r>
            <a:r>
              <a:rPr lang="en-US" dirty="0" smtClean="0"/>
              <a:t>It</a:t>
            </a:r>
            <a:r>
              <a:rPr lang="en-US" dirty="0" smtClean="0"/>
              <a:t> </a:t>
            </a:r>
            <a:r>
              <a:rPr lang="en-US" dirty="0" smtClean="0"/>
              <a:t>may be estuaries with</a:t>
            </a:r>
            <a:r>
              <a:rPr lang="en-US" dirty="0" smtClean="0"/>
              <a:t> freshwater emptying into them.</a:t>
            </a:r>
            <a:br>
              <a:rPr lang="en-US" dirty="0" smtClean="0"/>
            </a:br>
            <a:r>
              <a:rPr lang="en-US" dirty="0" smtClean="0"/>
              <a:t/>
            </a:r>
            <a:br>
              <a:rPr lang="en-US" dirty="0" smtClean="0"/>
            </a:br>
            <a:r>
              <a:rPr lang="en-US" dirty="0" smtClean="0"/>
              <a:t>A tidal energy generator using tidal lagoons would function much like a barrage. Unlike barrages,  tidal lagoons can be constructed along the natural </a:t>
            </a:r>
            <a:r>
              <a:rPr lang="en-US" dirty="0" smtClean="0"/>
              <a:t>coastline. The</a:t>
            </a:r>
            <a:r>
              <a:rPr lang="en-US" dirty="0" smtClean="0"/>
              <a:t> turbines work as the lagoon is filling and emptying.</a:t>
            </a:r>
            <a:br>
              <a:rPr lang="en-US" dirty="0" smtClean="0"/>
            </a:br>
            <a:r>
              <a:rPr lang="en-US" dirty="0" smtClean="0"/>
              <a:t/>
            </a:r>
            <a:br>
              <a:rPr lang="en-US" dirty="0" smtClean="0"/>
            </a:br>
            <a:r>
              <a:rPr lang="en-US" dirty="0" smtClean="0"/>
              <a:t>The environmental impact of tidal lagoons is mi</a:t>
            </a:r>
            <a:r>
              <a:rPr lang="en-US" dirty="0" smtClean="0"/>
              <a:t>nimal. </a:t>
            </a:r>
            <a:endParaRPr lang="en-US" dirty="0" smtClean="0"/>
          </a:p>
          <a:p>
            <a:endParaRPr lang="en-US" dirty="0"/>
          </a:p>
        </p:txBody>
      </p:sp>
      <p:pic>
        <p:nvPicPr>
          <p:cNvPr id="5" name="Content Placeholder 4" descr="How can tidal lagoons generate electrical power on demand? | Naked Science  Forum"/>
          <p:cNvPicPr>
            <a:picLocks noGrp="1"/>
          </p:cNvPicPr>
          <p:nvPr>
            <p:ph sz="half" idx="2"/>
          </p:nvPr>
        </p:nvPicPr>
        <p:blipFill>
          <a:blip r:embed="rId2" cstate="print"/>
          <a:srcRect t="9692"/>
          <a:stretch>
            <a:fillRect/>
          </a:stretch>
        </p:blipFill>
        <p:spPr bwMode="auto">
          <a:xfrm>
            <a:off x="4419600" y="1981201"/>
            <a:ext cx="4267200" cy="279377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Environmental Impacts of </a:t>
            </a:r>
            <a:r>
              <a:rPr lang="en-US" b="1" dirty="0" smtClean="0"/>
              <a:t>Tidal Power Generation</a:t>
            </a:r>
            <a:r>
              <a:rPr lang="en-US" b="1" dirty="0" smtClean="0"/>
              <a:t/>
            </a:r>
            <a:br>
              <a:rPr lang="en-US" b="1" dirty="0" smtClean="0"/>
            </a:br>
            <a:endParaRPr lang="en-US" dirty="0"/>
          </a:p>
        </p:txBody>
      </p:sp>
      <p:sp>
        <p:nvSpPr>
          <p:cNvPr id="1025" name="Rectangle 1"/>
          <p:cNvSpPr>
            <a:spLocks noChangeArrowheads="1"/>
          </p:cNvSpPr>
          <p:nvPr/>
        </p:nvSpPr>
        <p:spPr bwMode="auto">
          <a:xfrm>
            <a:off x="914400" y="1752600"/>
            <a:ext cx="7391400" cy="2308324"/>
          </a:xfrm>
          <a:prstGeom prst="rect">
            <a:avLst/>
          </a:prstGeom>
          <a:solidFill>
            <a:srgbClr val="FFFFFF"/>
          </a:solidFill>
          <a:ln w="9525">
            <a:noFill/>
            <a:miter lim="800000"/>
            <a:headEnd/>
            <a:tailEnd/>
          </a:ln>
          <a:effectLst/>
        </p:spPr>
        <p:txBody>
          <a:bodyPr vert="horz" wrap="square" lIns="0" tIns="45720" rIns="0" bIns="45720" numCol="1" anchor="ctr" anchorCtr="0" compatLnSpc="1">
            <a:prstTxWarp prst="textNoShape">
              <a:avLst/>
            </a:prstTxWarp>
            <a:spAutoFit/>
          </a:bodyPr>
          <a:lstStyle/>
          <a:p>
            <a:pPr lvl="0" fontAlgn="base">
              <a:spcBef>
                <a:spcPct val="0"/>
              </a:spcBef>
              <a:spcAft>
                <a:spcPct val="0"/>
              </a:spcAft>
            </a:pPr>
            <a:r>
              <a:rPr lang="en-US" sz="2400" dirty="0" smtClean="0"/>
              <a:t>Beside a significant reduction of CO2 emissions, tidal energy also </a:t>
            </a:r>
            <a:r>
              <a:rPr lang="en-US" sz="2400" b="1" dirty="0" smtClean="0"/>
              <a:t>contributes to a reduction in the emission of all other types of greenhouse gas, such as methane (CH4) and nitrous oxide (N2O)</a:t>
            </a:r>
            <a:r>
              <a:rPr lang="en-US" sz="2400" dirty="0" smtClean="0"/>
              <a:t>. These gases are released during the combustion of fossil fuels, such as coal, oil, and natural gas, to produce power</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Content Placeholder 2"/>
          <p:cNvSpPr>
            <a:spLocks noGrp="1"/>
          </p:cNvSpPr>
          <p:nvPr>
            <p:ph sz="half" idx="1"/>
          </p:nvPr>
        </p:nvSpPr>
        <p:spPr>
          <a:xfrm>
            <a:off x="1295400" y="1447801"/>
            <a:ext cx="6172200" cy="4419599"/>
          </a:xfrm>
        </p:spPr>
        <p:txBody>
          <a:bodyPr>
            <a:normAutofit fontScale="92500" lnSpcReduction="10000"/>
          </a:bodyPr>
          <a:lstStyle/>
          <a:p>
            <a:pPr fontAlgn="base"/>
            <a:r>
              <a:rPr lang="en-US" sz="2400" b="1" dirty="0" smtClean="0"/>
              <a:t>Tidal electricity:</a:t>
            </a:r>
          </a:p>
          <a:p>
            <a:pPr fontAlgn="base">
              <a:buNone/>
            </a:pPr>
            <a:r>
              <a:rPr lang="en-US" sz="2400" dirty="0" smtClean="0"/>
              <a:t>      This </a:t>
            </a:r>
            <a:r>
              <a:rPr lang="en-US" sz="2400" dirty="0" smtClean="0"/>
              <a:t>is one of the most common uses of tidal power or energy. Technology advancement even focuses more on this usage of tidal energy. The electric power generated from the tides is reliable as the tides are predictable compare to other renewable energy like wind and the sun. tidal energy is also uniform in nature.</a:t>
            </a:r>
          </a:p>
          <a:p>
            <a:pPr fontAlgn="base"/>
            <a:r>
              <a:rPr lang="en-US" sz="2400" b="1" dirty="0" smtClean="0"/>
              <a:t>Grain mills:</a:t>
            </a:r>
          </a:p>
          <a:p>
            <a:pPr>
              <a:buNone/>
            </a:pPr>
            <a:r>
              <a:rPr lang="en-US" sz="2400" dirty="0" smtClean="0"/>
              <a:t>      Tidal </a:t>
            </a:r>
            <a:r>
              <a:rPr lang="en-US" sz="2400" dirty="0" smtClean="0"/>
              <a:t>energy </a:t>
            </a:r>
            <a:r>
              <a:rPr lang="en-US" sz="2400" dirty="0" smtClean="0"/>
              <a:t>can be </a:t>
            </a:r>
            <a:r>
              <a:rPr lang="en-US" sz="2400" dirty="0" smtClean="0"/>
              <a:t>used in grain mills for the mechanical crushing of grains. Here, tidal energy is used to rotate a turbine.</a:t>
            </a:r>
            <a:br>
              <a:rPr lang="en-US" sz="2400" dirty="0" smtClean="0"/>
            </a:b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124</Words>
  <Application>Microsoft Office PowerPoint</Application>
  <PresentationFormat>On-screen Show (4:3)</PresentationFormat>
  <Paragraphs>25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Tidal Power</vt:lpstr>
      <vt:lpstr>Working Principle</vt:lpstr>
      <vt:lpstr> Types OF Tidal Power Plants </vt:lpstr>
      <vt:lpstr>Tidal Energy Streams</vt:lpstr>
      <vt:lpstr>Tidal Barrage</vt:lpstr>
      <vt:lpstr>Tidal lagoons:</vt:lpstr>
      <vt:lpstr> Environmental Impacts of Tidal Power Generation </vt:lpstr>
      <vt:lpstr>Applications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Pond</dc:title>
  <dc:creator>Mandeep</dc:creator>
  <cp:lastModifiedBy>gdc</cp:lastModifiedBy>
  <cp:revision>52</cp:revision>
  <dcterms:created xsi:type="dcterms:W3CDTF">2006-08-16T00:00:00Z</dcterms:created>
  <dcterms:modified xsi:type="dcterms:W3CDTF">2022-07-18T11:00:51Z</dcterms:modified>
</cp:coreProperties>
</file>